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94560"/>
              </a:solidFill>
              <a:effectLst/>
            </c:spPr>
          </c:dPt>
          <c:dPt>
            <c:idx val="1"/>
            <c:bubble3D val="0"/>
            <c:spPr>
              <a:solidFill>
                <a:srgbClr val="0D9488"/>
              </a:solidFill>
              <a:effectLst/>
            </c:spPr>
          </c:dPt>
          <c:dPt>
            <c:idx val="2"/>
            <c:bubble3D val="0"/>
            <c:spPr>
              <a:solidFill>
                <a:srgbClr val="F59E0B"/>
              </a:solidFill>
              <a:effectLst/>
            </c:spPr>
          </c:dPt>
          <c:dPt>
            <c:idx val="3"/>
            <c:bubble3D val="0"/>
            <c:spPr>
              <a:solidFill>
                <a:srgbClr val="6366F1"/>
              </a:solidFill>
              <a:effectLst/>
            </c:spPr>
          </c:dPt>
          <c:dPt>
            <c:idx val="4"/>
            <c:bubble3D val="0"/>
            <c:spPr>
              <a:solidFill>
                <a:srgbClr val="94A3B8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Beverages</c:v>
                </c:pt>
                <c:pt idx="1">
                  <c:v>Specials</c:v>
                </c:pt>
                <c:pt idx="2">
                  <c:v>Bagels &amp; Waffles</c:v>
                </c:pt>
                <c:pt idx="3">
                  <c:v>Sandwiches</c:v>
                </c:pt>
                <c:pt idx="4">
                  <c:v>Other Food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4072.3</c:v>
                </c:pt>
                <c:pt idx="1">
                  <c:v>1081.6</c:v>
                </c:pt>
                <c:pt idx="2">
                  <c:v>994.5</c:v>
                </c:pt>
                <c:pt idx="3">
                  <c:v>801.2</c:v>
                </c:pt>
                <c:pt idx="4">
                  <c:v>1363.1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334155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COGS ($)</c:v>
                </c:pt>
              </c:strCache>
            </c:strRef>
          </c:tx>
          <c:spPr>
            <a:solidFill>
              <a:srgbClr val="E9456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E9456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D9488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59E0B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6366F1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2ECC71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F97316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94A3B8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A78BFA"/>
              </a:solidFill>
              <a:effectLst/>
            </c:spPr>
          </c:dPt>
          <c:cat>
            <c:multiLvlStrRef>
              <c:f>Sheet1!$A$2:$A$9</c:f>
              <c:multiLvlStrCache>
                <c:ptCount val="8"/>
                <c:lvl>
                  <c:pt idx="0">
                    <c:v>Dairy &amp;
Cheese</c:v>
                  </c:pt>
                  <c:pt idx="1">
                    <c:v>Prepared
Foods</c:v>
                  </c:pt>
                  <c:pt idx="2">
                    <c:v>Produce</c:v>
                  </c:pt>
                  <c:pt idx="3">
                    <c:v>Bakery</c:v>
                  </c:pt>
                  <c:pt idx="4">
                    <c:v>Protein
&amp; Eggs</c:v>
                  </c:pt>
                  <c:pt idx="5">
                    <c:v>Coffee &amp;
Syrups</c:v>
                  </c:pt>
                  <c:pt idx="6">
                    <c:v>Packaging</c:v>
                  </c:pt>
                  <c:pt idx="7">
                    <c:v>Condiments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779.74</c:v>
                </c:pt>
                <c:pt idx="1">
                  <c:v>682.27</c:v>
                </c:pt>
                <c:pt idx="2">
                  <c:v>453.81</c:v>
                </c:pt>
                <c:pt idx="3">
                  <c:v>357.38</c:v>
                </c:pt>
                <c:pt idx="4">
                  <c:v>266.41</c:v>
                </c:pt>
                <c:pt idx="5">
                  <c:v>227.42</c:v>
                </c:pt>
                <c:pt idx="6">
                  <c:v>136.65</c:v>
                </c:pt>
                <c:pt idx="7">
                  <c:v>95.22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-1097280"/>
            <a:ext cx="3474720" cy="3474720"/>
          </a:xfrm>
          <a:prstGeom prst="ellipse">
            <a:avLst/>
          </a:prstGeom>
          <a:solidFill>
            <a:srgbClr val="E94560">
              <a:alpha val="15000"/>
            </a:srgbClr>
          </a:solidFill>
          <a:ln w="12700">
            <a:solidFill>
              <a:srgbClr val="E94560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-457200"/>
            <a:ext cx="2194560" cy="2194560"/>
          </a:xfrm>
          <a:prstGeom prst="ellipse">
            <a:avLst/>
          </a:prstGeom>
          <a:solidFill>
            <a:srgbClr val="E94560">
              <a:alpha val="30000"/>
            </a:srgbClr>
          </a:solidFill>
          <a:ln w="12700">
            <a:solidFill>
              <a:srgbClr val="E94560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6213E"/>
          </a:solidFill>
          <a:ln w="12700">
            <a:solidFill>
              <a:srgbClr val="16213E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82296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20040" y="658368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Report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20040" y="1207008"/>
            <a:ext cx="77724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Profitability &amp; Strategy Report</a:t>
            </a:r>
            <a:endParaRPr lang="en-US" sz="4200" dirty="0"/>
          </a:p>
        </p:txBody>
      </p:sp>
      <p:sp>
        <p:nvSpPr>
          <p:cNvPr id="9" name="Text 6"/>
          <p:cNvSpPr/>
          <p:nvPr/>
        </p:nvSpPr>
        <p:spPr>
          <a:xfrm>
            <a:off x="320040" y="2212848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Review  ·  March 2024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320040" y="2743200"/>
            <a:ext cx="2286000" cy="36576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0040" y="29077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Operations Team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303520" y="3200400"/>
            <a:ext cx="1188720" cy="1097280"/>
          </a:xfrm>
          <a:prstGeom prst="rect">
            <a:avLst/>
          </a:prstGeom>
          <a:solidFill>
            <a:srgbClr val="16213E"/>
          </a:solidFill>
          <a:ln w="1270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5303520" y="3273552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$8,312.75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303520" y="3730752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Revenue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6601968" y="3200400"/>
            <a:ext cx="1188720" cy="1097280"/>
          </a:xfrm>
          <a:prstGeom prst="rect">
            <a:avLst/>
          </a:prstGeom>
          <a:solidFill>
            <a:srgbClr val="16213E"/>
          </a:solidFill>
          <a:ln w="1270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601968" y="3273552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71–75%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6601968" y="3730752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Margin</a:t>
            </a:r>
            <a:endParaRPr lang="en-US" sz="850" dirty="0"/>
          </a:p>
        </p:txBody>
      </p:sp>
      <p:sp>
        <p:nvSpPr>
          <p:cNvPr id="18" name="Shape 15"/>
          <p:cNvSpPr/>
          <p:nvPr/>
        </p:nvSpPr>
        <p:spPr>
          <a:xfrm>
            <a:off x="7900416" y="3200400"/>
            <a:ext cx="1188720" cy="1097280"/>
          </a:xfrm>
          <a:prstGeom prst="rect">
            <a:avLst/>
          </a:prstGeom>
          <a:solidFill>
            <a:srgbClr val="16213E"/>
          </a:solidFill>
          <a:ln w="1270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7900416" y="3273552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Beverages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7900416" y="3730752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Segment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320040" y="473659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 ·  March 2024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2860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20116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274320" y="1188720"/>
            <a:ext cx="530352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298448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57200" y="1664208"/>
            <a:ext cx="49377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café's profitability is anchored by its beverage lineup. High-margin drinks — lattes, teas, and lemonades — are the primary revenue drivers, combining strong sales volume with exceptional margins.
</a:t>
            </a:r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However, a few underperformers — alternative milk drinks, house cold brew, and stuffed pastries — are reducing overall efficiency and margin potential.
</a:t>
            </a:r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these gaps, the business is strongly positioned for growth with clear optimization opportunities in pricing, portion control, and supplier management.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852160" y="1298448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Highlights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5852160" y="1664208"/>
            <a:ext cx="297180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852160" y="1664208"/>
            <a:ext cx="64008" cy="39319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998464" y="168249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$8,312.75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5998464" y="1883664"/>
            <a:ext cx="2651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Revenue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5852160" y="2130552"/>
            <a:ext cx="297180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852160" y="2130552"/>
            <a:ext cx="64008" cy="3931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998464" y="214884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~49%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5998464" y="2350008"/>
            <a:ext cx="2651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Beverage Share</a:t>
            </a:r>
            <a:endParaRPr lang="en-US" sz="850" dirty="0"/>
          </a:p>
        </p:txBody>
      </p:sp>
      <p:sp>
        <p:nvSpPr>
          <p:cNvPr id="18" name="Shape 15"/>
          <p:cNvSpPr/>
          <p:nvPr/>
        </p:nvSpPr>
        <p:spPr>
          <a:xfrm>
            <a:off x="5852160" y="2596896"/>
            <a:ext cx="297180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5852160" y="2596896"/>
            <a:ext cx="64008" cy="39319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998464" y="261518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$3,248.90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998464" y="2816352"/>
            <a:ext cx="2651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COGS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852160" y="3063240"/>
            <a:ext cx="297180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5852160" y="3063240"/>
            <a:ext cx="64008" cy="393192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998464" y="308152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~72%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5998464" y="3282696"/>
            <a:ext cx="2651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Margin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5852160" y="3584448"/>
            <a:ext cx="3017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Cost Centers: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5989320" y="3813048"/>
            <a:ext cx="283464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Dairy &amp; Cheese  →  24% of COGS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5989320" y="3959352"/>
            <a:ext cx="283464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Foods  →  21% of COGS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89320" y="4105656"/>
            <a:ext cx="283464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 Bases  →  7% of COGS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274320" y="4407408"/>
            <a:ext cx="859536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pic>
        <p:nvPicPr>
          <p:cNvPr id="3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498848"/>
            <a:ext cx="274320" cy="274320"/>
          </a:xfrm>
          <a:prstGeom prst="rect">
            <a:avLst/>
          </a:prstGeom>
        </p:spPr>
      </p:pic>
      <p:sp>
        <p:nvSpPr>
          <p:cNvPr id="32" name="Text 28"/>
          <p:cNvSpPr/>
          <p:nvPr/>
        </p:nvSpPr>
        <p:spPr>
          <a:xfrm>
            <a:off x="841248" y="4453128"/>
            <a:ext cx="790956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 Despite minor inefficiencies, the café is well-positioned for growth — with clear opportunities to optimize through pricing, portion control, and supplier management.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01168"/>
            <a:ext cx="475488" cy="47548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20116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Beverages Drive Nearly Half of Total Sales</a:t>
            </a:r>
            <a:endParaRPr lang="en-US" sz="24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274320" y="109728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 3"/>
          <p:cNvSpPr/>
          <p:nvPr/>
        </p:nvSpPr>
        <p:spPr>
          <a:xfrm>
            <a:off x="4663440" y="107899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Breakdown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4663440" y="1481328"/>
            <a:ext cx="42062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4663440" y="1481328"/>
            <a:ext cx="64008" cy="457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4800600" y="151790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Beverages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4800600" y="1709928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$4,072.30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8046720" y="1572768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49%</a:t>
            </a:r>
            <a:endParaRPr lang="en-US" sz="1400" dirty="0"/>
          </a:p>
        </p:txBody>
      </p:sp>
      <p:sp>
        <p:nvSpPr>
          <p:cNvPr id="13" name="Shape 9"/>
          <p:cNvSpPr/>
          <p:nvPr/>
        </p:nvSpPr>
        <p:spPr>
          <a:xfrm>
            <a:off x="4663440" y="2029968"/>
            <a:ext cx="42062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663440" y="2029968"/>
            <a:ext cx="64008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4800600" y="206654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Specials</a:t>
            </a:r>
            <a:endParaRPr lang="en-US" sz="1050" dirty="0"/>
          </a:p>
        </p:txBody>
      </p:sp>
      <p:sp>
        <p:nvSpPr>
          <p:cNvPr id="16" name="Text 12"/>
          <p:cNvSpPr/>
          <p:nvPr/>
        </p:nvSpPr>
        <p:spPr>
          <a:xfrm>
            <a:off x="4800600" y="2258568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$1,081.60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8046720" y="2121408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4663440" y="2578608"/>
            <a:ext cx="42062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663440" y="2578608"/>
            <a:ext cx="64008" cy="457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4800600" y="261518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Bagels &amp; Waffles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4800600" y="2807208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$994.50</a:t>
            </a:r>
            <a:endParaRPr lang="en-US" sz="900" dirty="0"/>
          </a:p>
        </p:txBody>
      </p:sp>
      <p:sp>
        <p:nvSpPr>
          <p:cNvPr id="22" name="Text 18"/>
          <p:cNvSpPr/>
          <p:nvPr/>
        </p:nvSpPr>
        <p:spPr>
          <a:xfrm>
            <a:off x="8046720" y="2670048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12%</a:t>
            </a:r>
            <a:endParaRPr lang="en-US" sz="1400" dirty="0"/>
          </a:p>
        </p:txBody>
      </p:sp>
      <p:sp>
        <p:nvSpPr>
          <p:cNvPr id="23" name="Shape 19"/>
          <p:cNvSpPr/>
          <p:nvPr/>
        </p:nvSpPr>
        <p:spPr>
          <a:xfrm>
            <a:off x="4663440" y="3127248"/>
            <a:ext cx="42062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4663440" y="3127248"/>
            <a:ext cx="64008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4800600" y="316382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Sandwiches</a:t>
            </a:r>
            <a:endParaRPr lang="en-US" sz="1050" dirty="0"/>
          </a:p>
        </p:txBody>
      </p:sp>
      <p:sp>
        <p:nvSpPr>
          <p:cNvPr id="26" name="Text 22"/>
          <p:cNvSpPr/>
          <p:nvPr/>
        </p:nvSpPr>
        <p:spPr>
          <a:xfrm>
            <a:off x="4800600" y="3355848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$801.20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8046720" y="3218688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400" dirty="0"/>
          </a:p>
        </p:txBody>
      </p:sp>
      <p:sp>
        <p:nvSpPr>
          <p:cNvPr id="28" name="Shape 24"/>
          <p:cNvSpPr/>
          <p:nvPr/>
        </p:nvSpPr>
        <p:spPr>
          <a:xfrm>
            <a:off x="4663440" y="3675888"/>
            <a:ext cx="42062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9" name="Shape 25"/>
          <p:cNvSpPr/>
          <p:nvPr/>
        </p:nvSpPr>
        <p:spPr>
          <a:xfrm>
            <a:off x="4663440" y="3675888"/>
            <a:ext cx="64008" cy="457200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0" name="Text 26"/>
          <p:cNvSpPr/>
          <p:nvPr/>
        </p:nvSpPr>
        <p:spPr>
          <a:xfrm>
            <a:off x="4800600" y="371246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Food</a:t>
            </a:r>
            <a:endParaRPr lang="en-US" sz="1050" dirty="0"/>
          </a:p>
        </p:txBody>
      </p:sp>
      <p:sp>
        <p:nvSpPr>
          <p:cNvPr id="31" name="Text 27"/>
          <p:cNvSpPr/>
          <p:nvPr/>
        </p:nvSpPr>
        <p:spPr>
          <a:xfrm>
            <a:off x="4800600" y="3904488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$1,363.10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8046720" y="3767328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</a:t>
            </a:r>
            <a:endParaRPr lang="en-US" sz="1400" dirty="0"/>
          </a:p>
        </p:txBody>
      </p:sp>
      <p:sp>
        <p:nvSpPr>
          <p:cNvPr id="33" name="Shape 29"/>
          <p:cNvSpPr/>
          <p:nvPr/>
        </p:nvSpPr>
        <p:spPr>
          <a:xfrm>
            <a:off x="274320" y="4645152"/>
            <a:ext cx="8595360" cy="34747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4" name="Text 30"/>
          <p:cNvSpPr/>
          <p:nvPr/>
        </p:nvSpPr>
        <p:spPr>
          <a:xfrm>
            <a:off x="411480" y="4663440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Top 10 products = ~60% of total revenue.  Opportunity: bundle high-margin drinks with food to lift ticket size.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01168"/>
            <a:ext cx="475488" cy="47548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20116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Beverage Margins Lead at 70–90% — A Few Items Lag Behind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74320" y="10972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Overall: This café maintains a strong average margin of 70–75%, driven by its beverage lineup.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274320" y="1481328"/>
            <a:ext cx="2816352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274320" y="1481328"/>
            <a:ext cx="2816352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627632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22960" y="162763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Performers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822960" y="1847088"/>
            <a:ext cx="2148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80%+ Margin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411480" y="2103120"/>
            <a:ext cx="2560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Tropical Lemonade: 96%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Citrus Splash: 93%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Americano / Espresso: ~90%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Hazelnut Dream Latte: ~80%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Spice House Series: 78–87%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Flatbread / Savory Bagel: 80%+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3218688" y="1481328"/>
            <a:ext cx="2816352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3218688" y="1481328"/>
            <a:ext cx="2816352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5848" y="1627632"/>
            <a:ext cx="347472" cy="34747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767328" y="162763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Performers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3767328" y="1847088"/>
            <a:ext cx="2148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60–79% Margin</a:t>
            </a:r>
            <a:endParaRPr lang="en-US" sz="900" dirty="0"/>
          </a:p>
        </p:txBody>
      </p:sp>
      <p:sp>
        <p:nvSpPr>
          <p:cNvPr id="18" name="Text 13"/>
          <p:cNvSpPr/>
          <p:nvPr/>
        </p:nvSpPr>
        <p:spPr>
          <a:xfrm>
            <a:off x="3355848" y="2103120"/>
            <a:ext cx="2560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Tea Latte: 75%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Frozen Cream Latte: 70%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 Grey Cream Latte: 68%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Granola Yogurt Bowl: 72%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Street Waffle: 64%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Garden Sandwich: 73%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6163056" y="1481328"/>
            <a:ext cx="2816352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163056" y="1481328"/>
            <a:ext cx="2816352" cy="5486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216" y="1627632"/>
            <a:ext cx="347472" cy="34747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711696" y="162763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Performers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6711696" y="1847088"/>
            <a:ext cx="2148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50% Margin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6300216" y="2103120"/>
            <a:ext cx="2560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 Milk Drinks: 54–63%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 Cold Brew: 44%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Brew &amp; Tonic: 36%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Sparkling House Soda: 32%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Stuffed Pastries (all): 30–32%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0" y="4828032"/>
            <a:ext cx="9144000" cy="3200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274320" y="4846320"/>
            <a:ext cx="8595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 High-margin beverages sustain profitability. Reformulating or repricing underperformers could raise total margins by 5–8%.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01168"/>
            <a:ext cx="475488" cy="47548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20116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Dairy &amp; Cheese Account for 24% of COGS — Key Optimization Area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274320" y="1115568"/>
            <a:ext cx="2377440" cy="914400"/>
          </a:xfrm>
          <a:prstGeom prst="rect">
            <a:avLst/>
          </a:prstGeom>
          <a:solidFill>
            <a:srgbClr val="1A1A2E"/>
          </a:solidFill>
          <a:ln w="1905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274320" y="117043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COGS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274320" y="141732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$3,248.90</a:t>
            </a:r>
            <a:endParaRPr lang="en-US" sz="22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2834640" y="1078992"/>
          <a:ext cx="6035040" cy="37490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Shape 6"/>
          <p:cNvSpPr/>
          <p:nvPr/>
        </p:nvSpPr>
        <p:spPr>
          <a:xfrm>
            <a:off x="274320" y="2176272"/>
            <a:ext cx="237744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411480" y="22860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Insights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411480" y="2606040"/>
            <a:ext cx="21031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</a:rPr>
              <a:t>Dairy alternatives (oat, almond, specialty milk) drive up ingredient costs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</a:rPr>
              <a:t>Prepared foods (sandwiches, stuffed pastries) are the 2nd biggest cost driver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</a:rPr>
              <a:t>Optimizing sourcing &amp; portioning can yield measurable savings without quality impact</a:t>
            </a:r>
            <a:endParaRPr lang="en-US" sz="900" dirty="0"/>
          </a:p>
        </p:txBody>
      </p:sp>
      <p:sp>
        <p:nvSpPr>
          <p:cNvPr id="13" name="Shape 9"/>
          <p:cNvSpPr/>
          <p:nvPr/>
        </p:nvSpPr>
        <p:spPr>
          <a:xfrm>
            <a:off x="0" y="4828032"/>
            <a:ext cx="9144000" cy="3200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274320" y="4846320"/>
            <a:ext cx="8595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 Dairy &amp; Prepared Foods = 45% of COGS. Optimizing sourcing and portioning in these categories drives the highest ROI.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01168"/>
            <a:ext cx="475488" cy="47548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"Beverages Anchor Profitability — Food Adds Ticket Value, Stuffed Pastries Need Review"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274320" y="1143000"/>
            <a:ext cx="42062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274320" y="1143000"/>
            <a:ext cx="64008" cy="160020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3566160" y="1252728"/>
            <a:ext cx="804672" cy="23774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566160" y="1252728"/>
            <a:ext cx="804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457200" y="12344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☕  Beverages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57200" y="1545336"/>
            <a:ext cx="3886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profit engine. Lattes, teas, and lemonades lead in volume and margin. Ingredient-heavy drinks (chai, house cold brew) limit full potential — recipe ratio reviews recommended.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709160" y="1143000"/>
            <a:ext cx="42062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143000"/>
            <a:ext cx="64008" cy="1600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8001000" y="1252728"/>
            <a:ext cx="804672" cy="23774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001000" y="1252728"/>
            <a:ext cx="804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750" dirty="0"/>
          </a:p>
        </p:txBody>
      </p:sp>
      <p:sp>
        <p:nvSpPr>
          <p:cNvPr id="16" name="Text 13"/>
          <p:cNvSpPr/>
          <p:nvPr/>
        </p:nvSpPr>
        <p:spPr>
          <a:xfrm>
            <a:off x="4892040" y="12344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🥪  Food Items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4892040" y="1545336"/>
            <a:ext cx="3886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Sandwiches, bagels, and pastries play a vital role in lifting average ticket size. Grilled Cheese and Garden sandwiches deliver 75%+ margins. Stuffed pastries need immediate cost rebalancing.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274320" y="2880360"/>
            <a:ext cx="42062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274320" y="2880360"/>
            <a:ext cx="64008" cy="1600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566160" y="2990088"/>
            <a:ext cx="804672" cy="23774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566160" y="2990088"/>
            <a:ext cx="804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</a:t>
            </a:r>
            <a:endParaRPr lang="en-US" sz="750" dirty="0"/>
          </a:p>
        </p:txBody>
      </p:sp>
      <p:sp>
        <p:nvSpPr>
          <p:cNvPr id="22" name="Text 19"/>
          <p:cNvSpPr/>
          <p:nvPr/>
        </p:nvSpPr>
        <p:spPr>
          <a:xfrm>
            <a:off x="457200" y="2971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 Specialty Drinks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57200" y="3282696"/>
            <a:ext cx="3886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Hazelnut Dream, Earl Grey Cream, and Strawberry Rose combine excellent profitability with strong branding. These should remain core promotional items. Brew &amp; Tonic and the Refresher line should be reformulated.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4709160" y="2880360"/>
            <a:ext cx="42062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709160" y="2880360"/>
            <a:ext cx="64008" cy="1600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8001000" y="2990088"/>
            <a:ext cx="804672" cy="23774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8001000" y="2990088"/>
            <a:ext cx="804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</a:t>
            </a:r>
            <a:endParaRPr lang="en-US" sz="750" dirty="0"/>
          </a:p>
        </p:txBody>
      </p:sp>
      <p:sp>
        <p:nvSpPr>
          <p:cNvPr id="28" name="Text 25"/>
          <p:cNvSpPr/>
          <p:nvPr/>
        </p:nvSpPr>
        <p:spPr>
          <a:xfrm>
            <a:off x="4892040" y="2971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🥗  Soups &amp; Salads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4892040" y="3282696"/>
            <a:ext cx="3886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margins at 54–63%. Seasonal rotation can improve sourcing efficiency. Tomato Bisque and Seafood Chowder are consistent sellers that anchor the lunch service.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0" y="4828032"/>
            <a:ext cx="9144000" cy="3200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274320" y="4846320"/>
            <a:ext cx="8595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 Beverages drive profitability; food sustains engagement. Maintain core drinks while rebalancing cost-heavy offerings.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256032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2860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Focus: Optimize Menu, Control Costs &amp; Promote High-Margin Items</a:t>
            </a:r>
            <a:endParaRPr lang="en-US" sz="2000" dirty="0"/>
          </a:p>
        </p:txBody>
      </p:sp>
      <p:sp>
        <p:nvSpPr>
          <p:cNvPr id="5" name="Shape 2"/>
          <p:cNvSpPr/>
          <p:nvPr/>
        </p:nvSpPr>
        <p:spPr>
          <a:xfrm>
            <a:off x="320040" y="914400"/>
            <a:ext cx="8503920" cy="36576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320040" y="1078992"/>
            <a:ext cx="2788920" cy="3611880"/>
          </a:xfrm>
          <a:prstGeom prst="rect">
            <a:avLst/>
          </a:prstGeom>
          <a:solidFill>
            <a:srgbClr val="16213E"/>
          </a:solidFill>
          <a:ln w="1905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320040" y="1078992"/>
            <a:ext cx="2788920" cy="457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161288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77240" y="1152144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Menu Optimization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429768" y="1627632"/>
            <a:ext cx="257860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 recipes or adjust pricing for alternative milk drinks, house cold brew, and stuffed pastries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Spotlight Americanos, Lemonades &amp; Hazelnut Dream Latte — both in-store and online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out low-margin refresher line and Brew &amp; Tonic; replace with higher-margin alternatives</a:t>
            </a:r>
            <a:endParaRPr lang="en-US" sz="950" dirty="0"/>
          </a:p>
        </p:txBody>
      </p:sp>
      <p:sp>
        <p:nvSpPr>
          <p:cNvPr id="11" name="Shape 7"/>
          <p:cNvSpPr/>
          <p:nvPr/>
        </p:nvSpPr>
        <p:spPr>
          <a:xfrm>
            <a:off x="3246120" y="1078992"/>
            <a:ext cx="2788920" cy="3611880"/>
          </a:xfrm>
          <a:prstGeom prst="rect">
            <a:avLst/>
          </a:prstGeom>
          <a:solidFill>
            <a:srgbClr val="16213E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3246120" y="1078992"/>
            <a:ext cx="2788920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7560" y="1161288"/>
            <a:ext cx="292608" cy="29260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703320" y="1152144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&amp; Cost Control</a:t>
            </a:r>
            <a:endParaRPr lang="en-US" sz="1100" dirty="0"/>
          </a:p>
        </p:txBody>
      </p:sp>
      <p:sp>
        <p:nvSpPr>
          <p:cNvPr id="15" name="Text 10"/>
          <p:cNvSpPr/>
          <p:nvPr/>
        </p:nvSpPr>
        <p:spPr>
          <a:xfrm>
            <a:off x="3355848" y="1627632"/>
            <a:ext cx="257860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inventory tracker to calculate reorder points and prevent over-purchasing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ingredient usage and order frequency to minimize waste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Negotiate bulk pricing on dairy alternatives — highest COGS driver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6172200" y="1078992"/>
            <a:ext cx="2788920" cy="3611880"/>
          </a:xfrm>
          <a:prstGeom prst="rect">
            <a:avLst/>
          </a:prstGeom>
          <a:solidFill>
            <a:srgbClr val="16213E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6172200" y="1078992"/>
            <a:ext cx="2788920" cy="457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0" y="1161288"/>
            <a:ext cx="292608" cy="29260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629400" y="1152144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Promotion</a:t>
            </a:r>
            <a:endParaRPr lang="en-US" sz="1100" dirty="0"/>
          </a:p>
        </p:txBody>
      </p:sp>
      <p:sp>
        <p:nvSpPr>
          <p:cNvPr id="20" name="Text 14"/>
          <p:cNvSpPr/>
          <p:nvPr/>
        </p:nvSpPr>
        <p:spPr>
          <a:xfrm>
            <a:off x="6281928" y="1627632"/>
            <a:ext cx="257860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 high-margin drinks with food:  Latte + Croissant  |  Lemonade + Sandwich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top-margin items weekly on social media and in-store signage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loyalty program around beverage purchases to drive repeat volume</a:t>
            </a:r>
            <a:endParaRPr lang="en-US" sz="950" dirty="0"/>
          </a:p>
        </p:txBody>
      </p:sp>
      <p:sp>
        <p:nvSpPr>
          <p:cNvPr id="21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6213E"/>
          </a:solidFill>
          <a:ln w="12700">
            <a:solidFill>
              <a:srgbClr val="16213E"/>
            </a:solidFill>
            <a:prstDash val="solid"/>
          </a:ln>
        </p:spPr>
      </p:sp>
      <p:sp>
        <p:nvSpPr>
          <p:cNvPr id="22" name="Text 16"/>
          <p:cNvSpPr/>
          <p:nvPr/>
        </p:nvSpPr>
        <p:spPr>
          <a:xfrm>
            <a:off x="320040" y="484632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Café Report  ·  Strategic Operations Review  ·  March 2024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Profitability &amp; Strategy Report</dc:title>
  <dc:subject>PptxGenJS Presentation</dc:subject>
  <dc:creator>Sample Report</dc:creator>
  <cp:lastModifiedBy>Sample Report</cp:lastModifiedBy>
  <cp:revision>1</cp:revision>
  <dcterms:created xsi:type="dcterms:W3CDTF">2026-03-20T06:28:41Z</dcterms:created>
  <dcterms:modified xsi:type="dcterms:W3CDTF">2026-03-20T06:28:41Z</dcterms:modified>
</cp:coreProperties>
</file>